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image" Target="../media/image-14-4.sv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7" Type="http://schemas.openxmlformats.org/officeDocument/2006/relationships/image" Target="../media/image-14-7.png"/><Relationship Id="rId8" Type="http://schemas.openxmlformats.org/officeDocument/2006/relationships/image" Target="../media/image-14-8.svg"/><Relationship Id="rId9" Type="http://schemas.openxmlformats.org/officeDocument/2006/relationships/image" Target="../media/image-14-9.png"/><Relationship Id="rId10" Type="http://schemas.openxmlformats.org/officeDocument/2006/relationships/image" Target="../media/image-14-10.svg"/><Relationship Id="rId11" Type="http://schemas.openxmlformats.org/officeDocument/2006/relationships/slideLayout" Target="../slideLayouts/slideLayout15.xml"/><Relationship Id="rId1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svg"/><Relationship Id="rId6" Type="http://schemas.openxmlformats.org/officeDocument/2006/relationships/image" Target="../media/image-15-6.png"/><Relationship Id="rId7" Type="http://schemas.openxmlformats.org/officeDocument/2006/relationships/image" Target="../media/image-15-7.svg"/><Relationship Id="rId8" Type="http://schemas.openxmlformats.org/officeDocument/2006/relationships/image" Target="../media/image-15-8.png"/><Relationship Id="rId9" Type="http://schemas.openxmlformats.org/officeDocument/2006/relationships/image" Target="../media/image-15-9.sv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svg"/><Relationship Id="rId12" Type="http://schemas.openxmlformats.org/officeDocument/2006/relationships/slideLayout" Target="../slideLayouts/slideLayout16.xml"/><Relationship Id="rId1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04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Calibrated Confidence: The Art of Appropriate AI Reliance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17469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AI Gets It Right, Trust It. When It Doesn't, Catch It.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Fabio Correa | Microsoft Corporation |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58754"/>
            <a:ext cx="231957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58115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526738"/>
            <a:ext cx="17752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RESEARCH-BACKED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975723"/>
            <a:ext cx="85093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Validated Mitigation Strategies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246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has identified three categories of interventions that successfully improve appropriate reliance by helping users develop calibrated trust.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05620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24005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Verification-Focused Explanations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08480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 users assess correctness, not just understand outputs. Focus on "Is this right?" rather than "Why did it do this?"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005620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51396" y="4240054"/>
            <a:ext cx="3406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Uncertainty Expressions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51396" y="473047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Linguistic and visual indicators of reliability help users calibrate confidence appropriately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4005620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74568" y="424005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Cognitive Forcing Functions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74568" y="508480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interruptions that engage System 2 analytical thinking before accepting outputs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791" y="479822"/>
            <a:ext cx="4743331" cy="51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Confidence Ceiling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10791" y="1046321"/>
            <a:ext cx="500026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Never Claim 100% for Generated Content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610791" y="1647944"/>
            <a:ext cx="6502241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Appropriate confidence calibration means setting explicit ceilings based on content type and source grounding. The 90% ceiling communicates "this should work, but verify."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791" y="2472928"/>
            <a:ext cx="6177082" cy="345912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988" y="1675209"/>
            <a:ext cx="6177082" cy="61770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5088"/>
            <a:ext cx="52517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Source Grounding Tiers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330047"/>
            <a:ext cx="56853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Know Where Your Knowledge Comes From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1887855"/>
            <a:ext cx="1304282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levels of source grounding require different verification approaches. Clear communication about epistemic status helps users calibrate their trust appropriately.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573536"/>
            <a:ext cx="1614011" cy="9946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26800" y="303323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042892" y="2754987"/>
            <a:ext cx="14191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042892" y="3125510"/>
            <a:ext cx="1419106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verification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906804" y="3581281"/>
            <a:ext cx="8884444" cy="11430"/>
          </a:xfrm>
          <a:prstGeom prst="roundRect">
            <a:avLst>
              <a:gd name="adj" fmla="val 666790"/>
            </a:avLst>
          </a:prstGeom>
          <a:solidFill>
            <a:srgbClr val="C0C1D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613547"/>
            <a:ext cx="3228022" cy="9946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926800" y="395132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849898" y="3794998"/>
            <a:ext cx="169699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Inferred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849898" y="4165521"/>
            <a:ext cx="169699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 verification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5713809" y="4621292"/>
            <a:ext cx="8077438" cy="11430"/>
          </a:xfrm>
          <a:prstGeom prst="roundRect">
            <a:avLst>
              <a:gd name="adj" fmla="val 666790"/>
            </a:avLst>
          </a:prstGeom>
          <a:solidFill>
            <a:srgbClr val="C0C1D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653558"/>
            <a:ext cx="4842034" cy="99464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926800" y="499133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6656903" y="4835009"/>
            <a:ext cx="140350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Uncertain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6656903" y="5205532"/>
            <a:ext cx="1403509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verification</a:t>
            </a:r>
            <a:endParaRPr lang="en-US" sz="1400" dirty="0"/>
          </a:p>
        </p:txBody>
      </p:sp>
      <p:sp>
        <p:nvSpPr>
          <p:cNvPr id="19" name="Shape 14"/>
          <p:cNvSpPr/>
          <p:nvPr/>
        </p:nvSpPr>
        <p:spPr>
          <a:xfrm>
            <a:off x="6520815" y="5661303"/>
            <a:ext cx="7270432" cy="11430"/>
          </a:xfrm>
          <a:prstGeom prst="roundRect">
            <a:avLst>
              <a:gd name="adj" fmla="val 666790"/>
            </a:avLst>
          </a:prstGeom>
          <a:solidFill>
            <a:srgbClr val="C0C1D7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693569"/>
            <a:ext cx="6456164" cy="99464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3926681" y="603134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463909" y="5875020"/>
            <a:ext cx="17703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Unknown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463909" y="6245543"/>
            <a:ext cx="177034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Required verification</a:t>
            </a:r>
            <a:endParaRPr lang="en-US" sz="1400" dirty="0"/>
          </a:p>
        </p:txBody>
      </p:sp>
      <p:sp>
        <p:nvSpPr>
          <p:cNvPr id="24" name="Shape 18"/>
          <p:cNvSpPr/>
          <p:nvPr/>
        </p:nvSpPr>
        <p:spPr>
          <a:xfrm>
            <a:off x="793790" y="6851452"/>
            <a:ext cx="13042821" cy="673060"/>
          </a:xfrm>
          <a:prstGeom prst="roundRect">
            <a:avLst>
              <a:gd name="adj" fmla="val 11324"/>
            </a:avLst>
          </a:prstGeom>
          <a:solidFill>
            <a:srgbClr val="C7C9EA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41" y="7109936"/>
            <a:ext cx="226814" cy="18145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383506" y="7041952"/>
            <a:ext cx="12271653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Tier 1: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"The codebase shows..." | </a:t>
            </a:r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Tier 2: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"Based on the pattern..." | </a:t>
            </a:r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Tier 3: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"I'm not certain, but..." | </a:t>
            </a:r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Tier 4: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"I don't have information about..."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3878" y="427315"/>
            <a:ext cx="1343978" cy="259794"/>
          </a:xfrm>
          <a:prstGeom prst="roundRect">
            <a:avLst>
              <a:gd name="adj" fmla="val 19095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40080" y="479227"/>
            <a:ext cx="1151573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 MATTERS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543878" y="725448"/>
            <a:ext cx="5320784" cy="461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Epistemic vs. Creative Modes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543878" y="1225153"/>
            <a:ext cx="388667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Different Rules for Different Outputs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43878" y="1754148"/>
            <a:ext cx="3247549" cy="1798915"/>
          </a:xfrm>
          <a:prstGeom prst="roundRect">
            <a:avLst>
              <a:gd name="adj" fmla="val 34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99135" y="1909405"/>
            <a:ext cx="1845469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🔬</a:t>
            </a:r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Epistemic Mode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99135" y="2236113"/>
            <a:ext cx="2937034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Factual Claims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699135" y="2517458"/>
            <a:ext cx="2937034" cy="779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calibration protocols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 grounding required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Confidence ceilings apply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Verification emphasized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3887510" y="1754148"/>
            <a:ext cx="3247668" cy="1798915"/>
          </a:xfrm>
          <a:prstGeom prst="roundRect">
            <a:avLst>
              <a:gd name="adj" fmla="val 344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042767" y="1909405"/>
            <a:ext cx="1845469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🎨</a:t>
            </a:r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Generative Mode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4042767" y="2236113"/>
            <a:ext cx="293715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Creative Ideas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4042767" y="2517458"/>
            <a:ext cx="2937153" cy="779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 as proposals, not facts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Invite collaborative validation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refinement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Exploration encouraged</a:t>
            </a:r>
            <a:endParaRPr lang="en-US" sz="11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843" y="1754148"/>
            <a:ext cx="6261735" cy="6261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091"/>
            <a:ext cx="711410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Human Judgment Domains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485305"/>
            <a:ext cx="6696075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Some Decisions Require Human Judgment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90" y="2196346"/>
            <a:ext cx="130428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should inform but not replace decisions about matters that require human values, accountability, and contextual wisdom. These domains preserve the essential role of human judgment.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098840"/>
            <a:ext cx="430887" cy="4308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7855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Strategy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93790" y="4244935"/>
            <a:ext cx="417695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Priorities and strategic direction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6606" y="3098840"/>
            <a:ext cx="430887" cy="43088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26606" y="37855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Ethical Dilemmas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26606" y="4244935"/>
            <a:ext cx="417707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Values-based decisions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9541" y="3098840"/>
            <a:ext cx="430887" cy="43088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59541" y="378559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Personnel Decisions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9659541" y="4244935"/>
            <a:ext cx="417707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and hiring choices</a:t>
            </a:r>
            <a:endParaRPr lang="en-US" sz="16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90386"/>
            <a:ext cx="430887" cy="43088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93790" y="5677138"/>
            <a:ext cx="282404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Architecture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793790" y="6136481"/>
            <a:ext cx="417695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tolerance and tradeoffs</a:t>
            </a:r>
            <a:endParaRPr lang="en-US" sz="16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6606" y="4990386"/>
            <a:ext cx="430887" cy="43088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226606" y="567713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Legal &amp; Compliance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5226606" y="6136481"/>
            <a:ext cx="417707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Regulatory interpretation</a:t>
            </a:r>
            <a:endParaRPr lang="en-US" sz="1650" dirty="0"/>
          </a:p>
        </p:txBody>
      </p:sp>
      <p:sp>
        <p:nvSpPr>
          <p:cNvPr id="20" name="Text 13"/>
          <p:cNvSpPr/>
          <p:nvPr/>
        </p:nvSpPr>
        <p:spPr>
          <a:xfrm>
            <a:off x="1116925" y="6933128"/>
            <a:ext cx="1271968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 can outline the options, but the choice depends on priorities that are yours to weigh."</a:t>
            </a:r>
            <a:endParaRPr lang="en-US" sz="1650" dirty="0"/>
          </a:p>
        </p:txBody>
      </p:sp>
      <p:sp>
        <p:nvSpPr>
          <p:cNvPr id="21" name="Shape 14"/>
          <p:cNvSpPr/>
          <p:nvPr/>
        </p:nvSpPr>
        <p:spPr>
          <a:xfrm>
            <a:off x="793790" y="6702862"/>
            <a:ext cx="30480" cy="796647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08434"/>
            <a:ext cx="1568410" cy="268010"/>
          </a:xfrm>
          <a:prstGeom prst="roundRect">
            <a:avLst>
              <a:gd name="adj" fmla="val 19906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9040" y="878919"/>
            <a:ext cx="126921" cy="1269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9421" y="856059"/>
            <a:ext cx="1187529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MOVING FORWARD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793790" y="1120854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Path Forward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793790" y="1661398"/>
            <a:ext cx="357782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AI Tools to AI Teammates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93790" y="2125742"/>
            <a:ext cx="130428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appropriate reliance requires a comprehensive approach that combines system design, measurement, human judgment, and user education.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32" y="2466737"/>
            <a:ext cx="7099935" cy="3249335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8341" y="3278009"/>
            <a:ext cx="456483" cy="4564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01643" y="4816071"/>
            <a:ext cx="1332931" cy="51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 for Reliability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185" y="3278865"/>
            <a:ext cx="456483" cy="4564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21786" y="4816071"/>
            <a:ext cx="1332930" cy="51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Preserve Judgment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6458" y="3278865"/>
            <a:ext cx="456483" cy="4564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851059" y="4816071"/>
            <a:ext cx="1332930" cy="51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Measure Calibration</a:t>
            </a:r>
            <a:endParaRPr lang="en-US" sz="13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6601" y="3278865"/>
            <a:ext cx="456483" cy="45648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143812" y="4687685"/>
            <a:ext cx="1332930" cy="770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Communicate Uncertainty</a:t>
            </a:r>
            <a:endParaRPr lang="en-US" sz="1350" dirty="0"/>
          </a:p>
        </p:txBody>
      </p:sp>
      <p:sp>
        <p:nvSpPr>
          <p:cNvPr id="17" name="Text 9"/>
          <p:cNvSpPr/>
          <p:nvPr/>
        </p:nvSpPr>
        <p:spPr>
          <a:xfrm>
            <a:off x="793790" y="5841087"/>
            <a:ext cx="130428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four principles work together to create the foundation for effective human-AI collaboration where both parties contribute their unique strengths.</a:t>
            </a:r>
            <a:endParaRPr lang="en-US" sz="1250" dirty="0"/>
          </a:p>
        </p:txBody>
      </p:sp>
      <p:sp>
        <p:nvSpPr>
          <p:cNvPr id="18" name="Text 10"/>
          <p:cNvSpPr/>
          <p:nvPr/>
        </p:nvSpPr>
        <p:spPr>
          <a:xfrm>
            <a:off x="1031915" y="6307098"/>
            <a:ext cx="12804696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"AI can bridge gaps of time, distance, and scale, but only if built correctly. We must design AI to support shared goals, group context, and the norms of collaboration."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Jaime Teevan, Microsoft Chief Scientist</a:t>
            </a:r>
            <a:endParaRPr lang="en-US" sz="1250" dirty="0"/>
          </a:p>
        </p:txBody>
      </p:sp>
      <p:sp>
        <p:nvSpPr>
          <p:cNvPr id="19" name="Shape 11"/>
          <p:cNvSpPr/>
          <p:nvPr/>
        </p:nvSpPr>
        <p:spPr>
          <a:xfrm>
            <a:off x="793790" y="6182082"/>
            <a:ext cx="22860" cy="897969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0" name="Text 12"/>
          <p:cNvSpPr/>
          <p:nvPr/>
        </p:nvSpPr>
        <p:spPr>
          <a:xfrm>
            <a:off x="793790" y="7205067"/>
            <a:ext cx="13042821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goal: Collective intelligence where humans and AI are better together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9611" y="549712"/>
            <a:ext cx="1404818" cy="314325"/>
          </a:xfrm>
          <a:prstGeom prst="roundRect">
            <a:avLst>
              <a:gd name="adj" fmla="val 19232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807482" y="603647"/>
            <a:ext cx="1189077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CHALLENGE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99611" y="921068"/>
            <a:ext cx="6435328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Paradox of AI Assistance</a:t>
            </a:r>
            <a:endParaRPr lang="en-US" sz="3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611" y="1857732"/>
            <a:ext cx="5756434" cy="57564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42252" y="1839873"/>
            <a:ext cx="337137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Double-Edged Sword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42252" y="2319814"/>
            <a:ext cx="6396157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assistants offer remarkable capabilities but create two interrelated dangers that stem from the same root cause: miscalibrated confidence.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42252" y="2996327"/>
            <a:ext cx="6396157" cy="1345287"/>
          </a:xfrm>
          <a:prstGeom prst="roundRect">
            <a:avLst>
              <a:gd name="adj" fmla="val 815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19392" y="2996327"/>
            <a:ext cx="91440" cy="1345287"/>
          </a:xfrm>
          <a:prstGeom prst="roundRect">
            <a:avLst>
              <a:gd name="adj" fmla="val 82639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7813596" y="3199090"/>
            <a:ext cx="224897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Hallucination Risk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13596" y="3622834"/>
            <a:ext cx="5922050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generates plausible but incorrect information with unwarranted confidence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542252" y="4484251"/>
            <a:ext cx="6396157" cy="1087279"/>
          </a:xfrm>
          <a:prstGeom prst="roundRect">
            <a:avLst>
              <a:gd name="adj" fmla="val 1009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19392" y="4484251"/>
            <a:ext cx="91440" cy="1087279"/>
          </a:xfrm>
          <a:prstGeom prst="roundRect">
            <a:avLst>
              <a:gd name="adj" fmla="val 82639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7813596" y="4687014"/>
            <a:ext cx="224897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Over-Reliance Risk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813596" y="5110758"/>
            <a:ext cx="592205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accept AI outputs without critical evaluation or verification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37573"/>
            <a:ext cx="1309449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613178"/>
            <a:ext cx="102203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69782"/>
            <a:ext cx="8355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Appropriate Reliance?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1187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Appropriate reliance occurs when users correctly calibrate their trust to match the actual reliability of AI systems. The operative word is "appropriate"—matching trust to reality.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09967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028224" y="43341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4521160"/>
            <a:ext cx="306110" cy="30611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028224" y="5241369"/>
            <a:ext cx="3680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Correct AI-Reliance (CAIR)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573178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Accept AI outputs when they are correct—capturing the value AI provides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409967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662982" y="433411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4521160"/>
            <a:ext cx="306110" cy="30611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62982" y="5241369"/>
            <a:ext cx="3830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Correct Self-Reliance (CSR)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62982" y="573178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Reject AI outputs when they are incorrect—protecting against errors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6518"/>
            <a:ext cx="503634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2×2 Reliance Matrix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03283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four possible outcomes when humans interact with AI recommendations helps us identify and maximize appropriate reliance.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1932742"/>
            <a:ext cx="212645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✅</a:t>
            </a:r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CAIR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2397442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Correct + User Accepts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2779038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Optimal outcome: Trust is well-placed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3208496"/>
            <a:ext cx="212645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⚠️</a:t>
            </a:r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Under-reliance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3673197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Correct + User Rejects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3790" y="4054793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Missed opportunity: Value left on table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3790" y="4484251"/>
            <a:ext cx="212645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❌</a:t>
            </a:r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Over-reliance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93790" y="4948952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Incorrect + User Accepts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3790" y="5330547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failure: Error propagates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93790" y="5760006"/>
            <a:ext cx="212645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✅</a:t>
            </a:r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CSR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93790" y="6224707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Incorrect + User Rejects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93790" y="6606302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Optimal outcome: Error caught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1048941" y="7131368"/>
            <a:ext cx="1278767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Goal: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Maximize CAIR and CSR simultaneously through calibrated trust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93790" y="6987897"/>
            <a:ext cx="22860" cy="525066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7127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Inappropriate Reliance Matters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0190" y="2255758"/>
            <a:ext cx="4874181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 Consequences in Practice</a:t>
            </a:r>
            <a:endParaRPr lang="en-US" sz="2500" dirty="0"/>
          </a:p>
        </p:txBody>
      </p:sp>
      <p:sp>
        <p:nvSpPr>
          <p:cNvPr id="5" name="Shape 2"/>
          <p:cNvSpPr/>
          <p:nvPr/>
        </p:nvSpPr>
        <p:spPr>
          <a:xfrm>
            <a:off x="6280190" y="2966799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61033" y="3007221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6969681" y="3040856"/>
            <a:ext cx="317694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Poor Team Performance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969681" y="3500199"/>
            <a:ext cx="686693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Human+AI teams can perform worse than either alone when trust is miscalibrated, undermining the collaboration advantage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80190" y="4581763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61033" y="4622185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6969681" y="4655820"/>
            <a:ext cx="276582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Ineffective Oversight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969681" y="5115163"/>
            <a:ext cx="686693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Over-reliance defeats the purpose of human oversight designed to catch AI errors before they cause harm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80190" y="6196727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1033" y="6237149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6969681" y="6270784"/>
            <a:ext cx="297239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Abandonment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969681" y="6730127"/>
            <a:ext cx="686693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Wrong mental models erode user trust over time, leading to rejection of valuable AI tools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7442" y="382905"/>
            <a:ext cx="1382673" cy="213360"/>
          </a:xfrm>
          <a:prstGeom prst="roundRect">
            <a:avLst>
              <a:gd name="adj" fmla="val 20837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6738" y="436602"/>
            <a:ext cx="105847" cy="1058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5448" y="422553"/>
            <a:ext cx="1065371" cy="134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COGNITIVE SCIENCE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487442" y="627102"/>
            <a:ext cx="4598313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Dual-Process Challenge</a:t>
            </a:r>
            <a:endParaRPr lang="en-US" sz="2600" dirty="0"/>
          </a:p>
        </p:txBody>
      </p:sp>
      <p:sp>
        <p:nvSpPr>
          <p:cNvPr id="6" name="Shape 3"/>
          <p:cNvSpPr/>
          <p:nvPr/>
        </p:nvSpPr>
        <p:spPr>
          <a:xfrm>
            <a:off x="487442" y="1243013"/>
            <a:ext cx="3294578" cy="1135618"/>
          </a:xfrm>
          <a:prstGeom prst="roundRect">
            <a:avLst>
              <a:gd name="adj" fmla="val 48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7340" y="1382911"/>
            <a:ext cx="1653897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⚡</a:t>
            </a:r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System 1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27340" y="1666756"/>
            <a:ext cx="3014782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Fast, Automatic Thinking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27340" y="1903690"/>
            <a:ext cx="3014782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AI's fluent, confident outputs naturally engage this mode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3859173" y="1243013"/>
            <a:ext cx="3294698" cy="1135618"/>
          </a:xfrm>
          <a:prstGeom prst="roundRect">
            <a:avLst>
              <a:gd name="adj" fmla="val 48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999071" y="1382911"/>
            <a:ext cx="1653897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🕐</a:t>
            </a:r>
            <a:pPr algn="l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System 2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3999071" y="1666756"/>
            <a:ext cx="3014901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Slow, Deliberate Thinking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3999071" y="1903690"/>
            <a:ext cx="3014901" cy="335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evaluation requires effortful engagement of this mode</a:t>
            </a:r>
            <a:endParaRPr lang="en-US" sz="10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150" y="1243013"/>
            <a:ext cx="6333053" cy="633305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487442" y="7749659"/>
            <a:ext cx="13655516" cy="413147"/>
          </a:xfrm>
          <a:prstGeom prst="roundRect">
            <a:avLst>
              <a:gd name="adj" fmla="val 13451"/>
            </a:avLst>
          </a:prstGeom>
          <a:solidFill>
            <a:srgbClr val="C7C9EA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0" y="7928610"/>
            <a:ext cx="165378" cy="13227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17377" y="7859792"/>
            <a:ext cx="13093303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very fluency of AI-generated text becomes a misleading cue to accuracy, bypassing the critical evaluation needed for appropriate reliance.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26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Trust vs. Calibration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12156"/>
            <a:ext cx="39252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Reframing the Question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776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approaches focus on building trust in AI systems. But the real challenge isn't about how much you trust—it's about how well your trust is calibrated to reality.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758565"/>
            <a:ext cx="13042821" cy="3258264"/>
          </a:xfrm>
          <a:prstGeom prst="roundRect">
            <a:avLst>
              <a:gd name="adj" fmla="val 29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766185"/>
            <a:ext cx="13027581" cy="6417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28224" y="39098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Trust (TR)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45824" y="3909893"/>
            <a:ext cx="3584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Appropriate Reliance (AR)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801410" y="440793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224" y="455164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trust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5824" y="455164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trust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calibration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505825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224" y="520196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"Do you trust AI?"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520196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"Can you tell when AI is right?"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570857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224" y="585227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attitude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824" y="585227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metacognitive skill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801410" y="63588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28224" y="65025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General disposition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45824" y="65025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Context-dependent judgment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41296"/>
            <a:ext cx="146494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916900"/>
            <a:ext cx="11775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73505"/>
            <a:ext cx="7857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Trust-Calibration Matrix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4224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interaction between trust level and calibration ability reveals four distinct user profiles, each requiring different support strategies.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03402"/>
            <a:ext cx="1767840" cy="176784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454729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⚠️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Dangerous Over-Reliance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299478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trust, low calibration: Accepts AI outputs indiscriminately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403402"/>
            <a:ext cx="1767840" cy="17678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125278" y="545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Optimal User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125278" y="594514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trust, high calibration: Captures value while catching errors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403402"/>
            <a:ext cx="1767840" cy="176784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56884" y="545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❌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Missed Value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456884" y="594514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trust, low calibration: Rejects AI without discernment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403402"/>
            <a:ext cx="1767840" cy="176784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788491" y="5454729"/>
            <a:ext cx="2956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Calibrated Skeptic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788491" y="594514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trust, high calibration: Conservative but accurate judgment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830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AI Is "Confident But Wrong"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930241"/>
            <a:ext cx="407515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High-Risk Categories to Watch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280190" y="2488049"/>
            <a:ext cx="7556421" cy="1301591"/>
          </a:xfrm>
          <a:prstGeom prst="roundRect">
            <a:avLst>
              <a:gd name="adj" fmla="val 585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03050" y="2510909"/>
            <a:ext cx="725805" cy="1255871"/>
          </a:xfrm>
          <a:prstGeom prst="roundRect">
            <a:avLst>
              <a:gd name="adj" fmla="val 6721"/>
            </a:avLst>
          </a:prstGeom>
          <a:solidFill>
            <a:srgbClr val="DADBF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6054" y="3002637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73992" y="2692360"/>
            <a:ext cx="283047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Misconceptions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173992" y="3062883"/>
            <a:ext cx="6458307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Widely believed but false information: "Everyone knows that..." becomes dangerous when untrue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280190" y="3934778"/>
            <a:ext cx="7556421" cy="108870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303050" y="3957638"/>
            <a:ext cx="725805" cy="1042988"/>
          </a:xfrm>
          <a:prstGeom prst="roundRect">
            <a:avLst>
              <a:gd name="adj" fmla="val 6721"/>
            </a:avLst>
          </a:prstGeom>
          <a:solidFill>
            <a:srgbClr val="DADBF1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6054" y="4342924"/>
            <a:ext cx="272177" cy="2721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73992" y="4139089"/>
            <a:ext cx="236982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Outdated Information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173992" y="4509611"/>
            <a:ext cx="645830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APIs change, facts evolve, but training data remains static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280190" y="5168622"/>
            <a:ext cx="7556421" cy="108870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03050" y="5191482"/>
            <a:ext cx="725805" cy="1042988"/>
          </a:xfrm>
          <a:prstGeom prst="roundRect">
            <a:avLst>
              <a:gd name="adj" fmla="val 6721"/>
            </a:avLst>
          </a:prstGeom>
          <a:solidFill>
            <a:srgbClr val="DADBF1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6054" y="5576768"/>
            <a:ext cx="272177" cy="2721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173992" y="537293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Fictional Bleed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173992" y="5743456"/>
            <a:ext cx="645830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Fiction presented as fact when training data mixes sources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6280190" y="6402467"/>
            <a:ext cx="7556421" cy="108870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303050" y="6425327"/>
            <a:ext cx="725805" cy="1042988"/>
          </a:xfrm>
          <a:prstGeom prst="roundRect">
            <a:avLst>
              <a:gd name="adj" fmla="val 6721"/>
            </a:avLst>
          </a:prstGeom>
          <a:solidFill>
            <a:srgbClr val="DADBF1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26054" y="6810613"/>
            <a:ext cx="272177" cy="27217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173992" y="660677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Biases</a:t>
            </a:r>
            <a:endParaRPr lang="en-US" sz="1750" dirty="0"/>
          </a:p>
        </p:txBody>
      </p:sp>
      <p:sp>
        <p:nvSpPr>
          <p:cNvPr id="24" name="Text 17"/>
          <p:cNvSpPr/>
          <p:nvPr/>
        </p:nvSpPr>
        <p:spPr>
          <a:xfrm>
            <a:off x="7173992" y="6977301"/>
            <a:ext cx="645830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data stereotypes can surface as confident assertions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2026-02-02T01:13:02Z</dcterms:created>
  <dcterms:modified xsi:type="dcterms:W3CDTF">2026-02-02T01:13:02Z</dcterms:modified>
</cp:coreProperties>
</file>